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863" r:id="rId2"/>
  </p:sldMasterIdLst>
  <p:notesMasterIdLst>
    <p:notesMasterId r:id="rId20"/>
  </p:notesMasterIdLst>
  <p:handoutMasterIdLst>
    <p:handoutMasterId r:id="rId21"/>
  </p:handoutMasterIdLst>
  <p:sldIdLst>
    <p:sldId id="430" r:id="rId3"/>
    <p:sldId id="429" r:id="rId4"/>
    <p:sldId id="452" r:id="rId5"/>
    <p:sldId id="448" r:id="rId6"/>
    <p:sldId id="432" r:id="rId7"/>
    <p:sldId id="451" r:id="rId8"/>
    <p:sldId id="436" r:id="rId9"/>
    <p:sldId id="438" r:id="rId10"/>
    <p:sldId id="439" r:id="rId11"/>
    <p:sldId id="440" r:id="rId12"/>
    <p:sldId id="444" r:id="rId13"/>
    <p:sldId id="454" r:id="rId14"/>
    <p:sldId id="453" r:id="rId15"/>
    <p:sldId id="447" r:id="rId16"/>
    <p:sldId id="450" r:id="rId17"/>
    <p:sldId id="449" r:id="rId18"/>
    <p:sldId id="441" r:id="rId19"/>
  </p:sldIdLst>
  <p:sldSz cx="9144000" cy="6858000" type="screen4x3"/>
  <p:notesSz cx="6950075" cy="9236075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9900"/>
    <a:srgbClr val="66FFCC"/>
    <a:srgbClr val="660066"/>
    <a:srgbClr val="FF3300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484" autoAdjust="0"/>
    <p:restoredTop sz="94717" autoAdjust="0"/>
  </p:normalViewPr>
  <p:slideViewPr>
    <p:cSldViewPr>
      <p:cViewPr>
        <p:scale>
          <a:sx n="60" d="100"/>
          <a:sy n="60" d="100"/>
        </p:scale>
        <p:origin x="-1620" y="-282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466" y="-84"/>
      </p:cViewPr>
      <p:guideLst>
        <p:guide orient="horz" pos="2909"/>
        <p:guide pos="218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2329" cy="46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747" y="0"/>
            <a:ext cx="3012329" cy="46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5533"/>
            <a:ext cx="3012329" cy="46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747" y="8775533"/>
            <a:ext cx="3012329" cy="46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442C4BD-176B-470C-A8F4-3ADF11FE79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2329" cy="46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747" y="0"/>
            <a:ext cx="3012329" cy="46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93738"/>
            <a:ext cx="4614863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6992" y="4386190"/>
            <a:ext cx="5096092" cy="4155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533"/>
            <a:ext cx="3012329" cy="46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747" y="8775533"/>
            <a:ext cx="3012329" cy="46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F1AFDE5-1C4C-4C44-80EE-507AB194B3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49325" y="1981200"/>
            <a:ext cx="7661275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381E1-E9AC-4B6B-BB34-40B0D2938E50}" type="datetimeFigureOut">
              <a:rPr lang="en-US"/>
              <a:pPr>
                <a:defRPr/>
              </a:pPr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E94ED-221C-4DEF-B200-484EF5F4D4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B7DFC-8A2D-43CA-B8D6-F07F16B23CD1}" type="datetimeFigureOut">
              <a:rPr lang="en-US"/>
              <a:pPr>
                <a:defRPr/>
              </a:pPr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B793B-EE7F-43D2-853C-7A12BC4510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zo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EA9FC-A0C9-491E-B420-1D3D549906FD}" type="datetimeFigureOut">
              <a:rPr lang="en-US"/>
              <a:pPr>
                <a:defRPr/>
              </a:pPr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4A4A3-0802-4C3B-B2C4-A19A74ECC8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EC453-EE2A-403E-8DE9-EB6E60985668}" type="datetimeFigureOut">
              <a:rPr lang="en-US"/>
              <a:pPr>
                <a:defRPr/>
              </a:pPr>
              <a:t>8/29/2016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CD3DA-8111-4158-8E5B-7E12EADD64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E57EC-F6C3-4E3B-B3D4-57A42BAE71CE}" type="datetimeFigureOut">
              <a:rPr lang="en-US"/>
              <a:pPr>
                <a:defRPr/>
              </a:pPr>
              <a:t>8/29/2016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9DE21-0ADE-44D1-8B16-C521352B2A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A6AE4-7020-4F58-9BEF-11364A958A59}" type="datetimeFigureOut">
              <a:rPr lang="en-US"/>
              <a:pPr>
                <a:defRPr/>
              </a:pPr>
              <a:t>8/29/2016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6F551-8517-4938-B574-572AE8CBAD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0C9C2-6C26-4BBE-9D8D-C6E8D2A9BC89}" type="datetimeFigureOut">
              <a:rPr lang="en-US"/>
              <a:pPr>
                <a:defRPr/>
              </a:pPr>
              <a:t>8/29/2016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AD7A3-CD5D-4EFC-81E7-4CDB054883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2C599-FD13-4E2B-9FD1-FC10DCED05D4}" type="datetimeFigureOut">
              <a:rPr lang="en-US"/>
              <a:pPr>
                <a:defRPr/>
              </a:pPr>
              <a:t>8/29/2016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B7726-D29A-4536-A7FC-482BBF8285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6A74A-C05C-477C-95B0-9B00F56EF495}" type="datetimeFigureOut">
              <a:rPr lang="en-US"/>
              <a:pPr>
                <a:defRPr/>
              </a:pPr>
              <a:t>8/29/2016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C63D6-1CC1-4960-BACB-AD0B106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A712F-5FEF-4AF7-A5BA-5B768A743A7A}" type="datetimeFigureOut">
              <a:rPr lang="en-US"/>
              <a:pPr>
                <a:defRPr/>
              </a:pPr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D2751-890A-4692-B3F2-C2AACD4282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96DBF-F731-4821-8A91-F33209FEEA30}" type="datetimeFigureOut">
              <a:rPr lang="en-US"/>
              <a:pPr>
                <a:defRPr/>
              </a:pPr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CF573-CBB7-41E1-B267-F6D1340D2C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0" y="6559550"/>
            <a:ext cx="8382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1000" b="1" i="1" dirty="0">
                <a:latin typeface="Arial" charset="0"/>
              </a:rPr>
              <a:t>Slide: </a:t>
            </a:r>
            <a:fld id="{C8CD76C1-F760-47B8-BC78-EAB869EB9D80}" type="slidenum">
              <a:rPr lang="en-US" sz="1000" b="1" i="1">
                <a:latin typeface="Arial" charset="0"/>
              </a:rPr>
              <a:pPr>
                <a:defRPr/>
              </a:pPr>
              <a:t>‹#›</a:t>
            </a:fld>
            <a:endParaRPr lang="en-US" sz="1000" b="1" i="1" dirty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32" r:id="rId2"/>
    <p:sldLayoutId id="2147484033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39" r:id="rId9"/>
    <p:sldLayoutId id="2147484040" r:id="rId10"/>
    <p:sldLayoutId id="2147484041" r:id="rId11"/>
    <p:sldLayoutId id="2147484042" r:id="rId12"/>
    <p:sldLayoutId id="2147484019" r:id="rId13"/>
    <p:sldLayoutId id="2147484043" r:id="rId14"/>
    <p:sldLayoutId id="2147484044" r:id="rId15"/>
    <p:sldLayoutId id="2147484045" r:id="rId16"/>
    <p:sldLayoutId id="2147484046" r:id="rId17"/>
  </p:sldLayoutIdLst>
  <p:transition spd="med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C11EA34-234A-4EF3-8E97-FDA554EA5183}" type="datetimeFigureOut">
              <a:rPr lang="en-US"/>
              <a:pPr>
                <a:defRPr/>
              </a:pPr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0D67B1D-EBA7-4C15-AB99-16ECE162EA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21" r:id="rId2"/>
    <p:sldLayoutId id="2147484022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28" r:id="rId9"/>
    <p:sldLayoutId id="2147484029" r:id="rId10"/>
    <p:sldLayoutId id="21474840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90600"/>
            <a:ext cx="91440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latin typeface="Calibri" pitchFamily="34" charset="0"/>
              </a:rPr>
              <a:t>ANNUAL REGIONAL REVIEW WORKSHOP  FY 2072/73</a:t>
            </a:r>
            <a:endParaRPr lang="ne-NP" sz="4000" b="1" dirty="0" smtClean="0">
              <a:solidFill>
                <a:srgbClr val="7030A0"/>
              </a:solidFill>
              <a:latin typeface="Preeti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810000"/>
            <a:ext cx="8686800" cy="132343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 Rounded MT Bold" pitchFamily="34" charset="0"/>
              </a:rPr>
              <a:t> DISTRICT  HOSPITAL DARCHULA</a:t>
            </a:r>
          </a:p>
          <a:p>
            <a:endParaRPr lang="en-US" sz="4000" b="1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1219200"/>
            <a:ext cx="8839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Arial" pitchFamily="34" charset="0"/>
                <a:cs typeface="Arial" pitchFamily="34" charset="0"/>
              </a:rPr>
              <a:t>Current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score:35,56,72</a:t>
            </a:r>
            <a:endParaRPr lang="en-US" b="1" i="1" dirty="0" smtClean="0">
              <a:latin typeface="Arial" pitchFamily="34" charset="0"/>
              <a:cs typeface="Arial" pitchFamily="34" charset="0"/>
            </a:endParaRPr>
          </a:p>
          <a:p>
            <a:endParaRPr lang="en-US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i="1" dirty="0" smtClean="0">
                <a:latin typeface="Arial" pitchFamily="34" charset="0"/>
                <a:cs typeface="Arial" pitchFamily="34" charset="0"/>
              </a:rPr>
              <a:t>Main changes made to meet “Minimum Service Standards”</a:t>
            </a:r>
            <a:endParaRPr lang="en-US" sz="2000" b="1" i="1" dirty="0" smtClean="0">
              <a:latin typeface="Arial" pitchFamily="34" charset="0"/>
              <a:cs typeface="Arial" pitchFamily="34" charset="0"/>
            </a:endParaRPr>
          </a:p>
          <a:p>
            <a:endParaRPr lang="en-US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i="1" dirty="0" smtClean="0">
                <a:latin typeface="Arial" pitchFamily="34" charset="0"/>
                <a:cs typeface="Arial" pitchFamily="34" charset="0"/>
              </a:rPr>
              <a:t>1.</a:t>
            </a:r>
            <a:endParaRPr lang="en-US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i="1" dirty="0" smtClean="0">
                <a:latin typeface="Arial" pitchFamily="34" charset="0"/>
                <a:cs typeface="Arial" pitchFamily="34" charset="0"/>
              </a:rPr>
              <a:t>2.</a:t>
            </a:r>
            <a:endParaRPr lang="en-US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i="1" dirty="0" smtClean="0">
                <a:latin typeface="Arial" pitchFamily="34" charset="0"/>
                <a:cs typeface="Arial" pitchFamily="34" charset="0"/>
              </a:rPr>
              <a:t>3.</a:t>
            </a:r>
          </a:p>
          <a:p>
            <a:r>
              <a:rPr lang="en-US" b="1" i="1" dirty="0" smtClean="0">
                <a:latin typeface="Arial" pitchFamily="34" charset="0"/>
                <a:cs typeface="Arial" pitchFamily="34" charset="0"/>
              </a:rPr>
              <a:t>4.</a:t>
            </a:r>
          </a:p>
          <a:p>
            <a:r>
              <a:rPr lang="en-US" b="1" i="1" dirty="0" smtClean="0">
                <a:latin typeface="Arial" pitchFamily="34" charset="0"/>
                <a:cs typeface="Arial" pitchFamily="34" charset="0"/>
              </a:rPr>
              <a:t>5.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81000"/>
            <a:ext cx="9144000" cy="646331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Minimum Service Standards</a:t>
            </a:r>
          </a:p>
        </p:txBody>
      </p:sp>
      <p:sp>
        <p:nvSpPr>
          <p:cNvPr id="7" name="Rectangle 6"/>
          <p:cNvSpPr/>
          <p:nvPr/>
        </p:nvSpPr>
        <p:spPr>
          <a:xfrm>
            <a:off x="1718206" y="6352401"/>
            <a:ext cx="57493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Note: Applicable for Minimum Service Standards implemented Hospital only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670560"/>
          </a:xfrm>
          <a:solidFill>
            <a:schemeClr val="accent3">
              <a:lumMod val="85000"/>
            </a:schemeClr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Hospital Death FY 2072/73</a:t>
            </a:r>
            <a:endParaRPr lang="en-US" sz="36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1371601"/>
            <a:ext cx="8382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6075" lvl="0" indent="-346075"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Number of Maternal Death at Hospital			: 0	</a:t>
            </a:r>
          </a:p>
          <a:p>
            <a:pPr marL="346075" lvl="0" indent="-346075"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Number of Neonatal Death at Hospital			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:0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marL="346075" lvl="0" indent="-346075"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Number of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Perinatal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Deaths in hospital 			: 0</a:t>
            </a:r>
          </a:p>
          <a:p>
            <a:pPr marL="346075" lvl="0" indent="-346075"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Number of still births 					:</a:t>
            </a:r>
          </a:p>
          <a:p>
            <a:pPr marL="346075" lvl="0" indent="-346075"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Number of early neonatal deaths 			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:0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marL="346075" lvl="0" indent="-346075"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Number of hospital maternal deaths reviewed 		: 0</a:t>
            </a:r>
          </a:p>
          <a:p>
            <a:pPr marL="346075" lvl="0" indent="-346075"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Number of hospital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perinatal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deaths reviewed 		:0</a:t>
            </a:r>
          </a:p>
          <a:p>
            <a:pPr marL="346075" lvl="0" indent="-346075">
              <a:buFont typeface="Arial" pitchFamily="34" charset="0"/>
              <a:buChar char="•"/>
            </a:pP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marL="346075" lvl="0" indent="-346075"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Major responses taken to prevent similar maternal and </a:t>
            </a:r>
            <a:br>
              <a:rPr lang="en-US" sz="2000" dirty="0" smtClean="0">
                <a:latin typeface="Calibri" pitchFamily="34" charset="0"/>
                <a:cs typeface="Calibri" pitchFamily="34" charset="0"/>
              </a:rPr>
            </a:b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perinatal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deaths in future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:0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05000" y="4495800"/>
            <a:ext cx="22774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Causes of Death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200" y="4953000"/>
            <a:ext cx="3048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Perinatal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sz="105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Maternal: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Hospital Based One Step Crisis Management Center (OCMC)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1981200"/>
          <a:ext cx="8229600" cy="4343400"/>
        </p:xfrm>
        <a:graphic>
          <a:graphicData uri="http://schemas.openxmlformats.org/drawingml/2006/table">
            <a:tbl>
              <a:tblPr/>
              <a:tblGrid>
                <a:gridCol w="3028047"/>
                <a:gridCol w="1839121"/>
                <a:gridCol w="1244657"/>
                <a:gridCol w="2117775"/>
              </a:tblGrid>
              <a:tr h="5665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Type of Crime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Number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Remarks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37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Sexual Assault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37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Physical Assault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37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Domestic Violence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37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Other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37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670560"/>
          </a:xfrm>
          <a:solidFill>
            <a:schemeClr val="accent3">
              <a:lumMod val="85000"/>
            </a:schemeClr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Inpatients Discharged in FY 2072/73</a:t>
            </a:r>
            <a:endParaRPr lang="en-US" sz="36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1524000"/>
          <a:ext cx="7315200" cy="3276602"/>
        </p:xfrm>
        <a:graphic>
          <a:graphicData uri="http://schemas.openxmlformats.org/drawingml/2006/table">
            <a:tbl>
              <a:tblPr/>
              <a:tblGrid>
                <a:gridCol w="2619149"/>
                <a:gridCol w="886691"/>
                <a:gridCol w="886691"/>
                <a:gridCol w="654787"/>
                <a:gridCol w="804842"/>
                <a:gridCol w="808253"/>
                <a:gridCol w="654787"/>
              </a:tblGrid>
              <a:tr h="46808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Age Group 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Number 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80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Female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Male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Total 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Female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Male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 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8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Up to 14 Yrs 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8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 to 49 Yrs 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8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50-59 Yrs 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8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60+Yrs (Total Geriatric)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8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 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  <a:solidFill>
            <a:schemeClr val="accent3">
              <a:lumMod val="85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Total Patients Served by Social Service in </a:t>
            </a:r>
            <a:br>
              <a:rPr lang="en-US" sz="3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FY 2072/73</a:t>
            </a:r>
            <a:endParaRPr lang="en-US" sz="32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524000"/>
          <a:ext cx="8241886" cy="4104360"/>
        </p:xfrm>
        <a:graphic>
          <a:graphicData uri="http://schemas.openxmlformats.org/drawingml/2006/table">
            <a:tbl>
              <a:tblPr/>
              <a:tblGrid>
                <a:gridCol w="2891977"/>
                <a:gridCol w="979054"/>
                <a:gridCol w="979054"/>
                <a:gridCol w="722994"/>
                <a:gridCol w="1053367"/>
                <a:gridCol w="892446"/>
                <a:gridCol w="722994"/>
              </a:tblGrid>
              <a:tr h="358140"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Target Group 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Number 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8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Female 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Male 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Female 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Male 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Ultra Poor and Poor 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Helpless 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Person with Disability 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Senior Citizen 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Victims of Gender Based Violence 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Female Health Volunteers 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9981"/>
            <a:ext cx="9144000" cy="518219"/>
          </a:xfrm>
          <a:solidFill>
            <a:schemeClr val="accent3">
              <a:lumMod val="85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5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STRENGTH/OPPORTUNITY</a:t>
            </a: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153400" cy="4724400"/>
          </a:xfrm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9980"/>
            <a:ext cx="9144000" cy="1204019"/>
          </a:xfrm>
          <a:solidFill>
            <a:schemeClr val="accent3">
              <a:lumMod val="85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Major priorities issues for hospital strengthen to achieve expected result</a:t>
            </a:r>
            <a:endParaRPr lang="en-US" sz="4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495800"/>
          </a:xfrm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2819400"/>
            <a:ext cx="48006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Arial Rounded MT Bold" pitchFamily="34" charset="0"/>
              </a:rPr>
              <a:t>Thank You</a:t>
            </a:r>
            <a:endParaRPr lang="en-US" sz="7200" dirty="0">
              <a:latin typeface="Arial Rounded MT Bold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44269"/>
            <a:ext cx="9144000" cy="646331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Hospital Development Committee</a:t>
            </a:r>
            <a:endParaRPr lang="en-US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1335785"/>
          <a:ext cx="8534400" cy="468401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784526"/>
                <a:gridCol w="2749874"/>
              </a:tblGrid>
              <a:tr h="4774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5903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1. Number 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of meetings held in 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2072/73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5903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2. Financial </a:t>
                      </a:r>
                      <a:r>
                        <a:rPr lang="en-US" sz="2000" b="1" dirty="0">
                          <a:latin typeface="Arial" pitchFamily="34" charset="0"/>
                          <a:cs typeface="Arial" pitchFamily="34" charset="0"/>
                        </a:rPr>
                        <a:t>Information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Amount (NPR)</a:t>
                      </a:r>
                      <a:endParaRPr lang="en-US" sz="2000" b="1" dirty="0" smtClean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51659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Arial" pitchFamily="34" charset="0"/>
                          <a:cs typeface="Arial" pitchFamily="34" charset="0"/>
                        </a:rPr>
                        <a:t>2.1. Balance @ end</a:t>
                      </a:r>
                      <a:r>
                        <a:rPr lang="en-US" sz="2000" i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i="1" baseline="0" dirty="0" err="1" smtClean="0">
                          <a:latin typeface="Arial" pitchFamily="34" charset="0"/>
                          <a:cs typeface="Arial" pitchFamily="34" charset="0"/>
                        </a:rPr>
                        <a:t>Asaar</a:t>
                      </a:r>
                      <a:r>
                        <a:rPr lang="en-US" sz="2000" i="1" baseline="0" dirty="0" smtClean="0">
                          <a:latin typeface="Arial" pitchFamily="34" charset="0"/>
                          <a:cs typeface="Arial" pitchFamily="34" charset="0"/>
                        </a:rPr>
                        <a:t> 2072</a:t>
                      </a:r>
                      <a:endParaRPr lang="en-US" sz="2000" i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59039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Arial" pitchFamily="34" charset="0"/>
                          <a:cs typeface="Arial" pitchFamily="34" charset="0"/>
                        </a:rPr>
                        <a:t>2.2. Income </a:t>
                      </a:r>
                      <a:r>
                        <a:rPr lang="en-US" sz="2000" i="1" dirty="0">
                          <a:latin typeface="Arial" pitchFamily="34" charset="0"/>
                          <a:cs typeface="Arial" pitchFamily="34" charset="0"/>
                        </a:rPr>
                        <a:t>(service fees, rent, donation etc.)</a:t>
                      </a:r>
                      <a:endParaRPr lang="en-US" sz="2000" i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59039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Arial" pitchFamily="34" charset="0"/>
                          <a:cs typeface="Arial" pitchFamily="34" charset="0"/>
                        </a:rPr>
                        <a:t>2.3. Expenses</a:t>
                      </a:r>
                      <a:endParaRPr lang="en-US" sz="2000" i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59039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Arial" pitchFamily="34" charset="0"/>
                          <a:cs typeface="Arial" pitchFamily="34" charset="0"/>
                        </a:rPr>
                        <a:t>2.4.</a:t>
                      </a:r>
                      <a:r>
                        <a:rPr lang="en-US" sz="2000" i="1" baseline="0" dirty="0" smtClean="0">
                          <a:latin typeface="Arial" pitchFamily="34" charset="0"/>
                          <a:cs typeface="Arial" pitchFamily="34" charset="0"/>
                        </a:rPr>
                        <a:t> B</a:t>
                      </a:r>
                      <a:r>
                        <a:rPr lang="en-US" sz="2000" i="1" dirty="0" smtClean="0">
                          <a:latin typeface="Arial" pitchFamily="34" charset="0"/>
                          <a:cs typeface="Arial" pitchFamily="34" charset="0"/>
                        </a:rPr>
                        <a:t>alance @ end </a:t>
                      </a:r>
                      <a:r>
                        <a:rPr lang="en-US" sz="2000" i="1" dirty="0" err="1" smtClean="0">
                          <a:latin typeface="Arial" pitchFamily="34" charset="0"/>
                          <a:cs typeface="Arial" pitchFamily="34" charset="0"/>
                        </a:rPr>
                        <a:t>Asaar</a:t>
                      </a:r>
                      <a:r>
                        <a:rPr lang="en-US" sz="2000" i="1" dirty="0" smtClean="0">
                          <a:latin typeface="Arial" pitchFamily="34" charset="0"/>
                          <a:cs typeface="Arial" pitchFamily="34" charset="0"/>
                        </a:rPr>
                        <a:t> 2073</a:t>
                      </a:r>
                      <a:endParaRPr lang="en-US" sz="2000" i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7379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Arial" pitchFamily="34" charset="0"/>
                          <a:cs typeface="Arial" pitchFamily="34" charset="0"/>
                        </a:rPr>
                        <a:t>2.5. Details </a:t>
                      </a:r>
                      <a:r>
                        <a:rPr lang="en-US" sz="2000" i="1" dirty="0">
                          <a:latin typeface="Arial" pitchFamily="34" charset="0"/>
                          <a:cs typeface="Arial" pitchFamily="34" charset="0"/>
                        </a:rPr>
                        <a:t>of any donation received, gift in kind </a:t>
                      </a:r>
                      <a:endParaRPr lang="en-US" sz="2000" i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81000"/>
            <a:ext cx="9144000" cy="584775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Finance: </a:t>
            </a:r>
            <a:r>
              <a:rPr lang="en-US" sz="3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Operating Budget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1" y="1905000"/>
          <a:ext cx="8762999" cy="199848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307941"/>
                <a:gridCol w="1307941"/>
                <a:gridCol w="1431971"/>
                <a:gridCol w="1319216"/>
                <a:gridCol w="1028168"/>
                <a:gridCol w="1370407"/>
                <a:gridCol w="997355"/>
              </a:tblGrid>
              <a:tr h="238784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Budget</a:t>
                      </a:r>
                      <a:endParaRPr lang="en-US" sz="2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Budget Allocated </a:t>
                      </a:r>
                      <a:endParaRPr lang="en-US" sz="2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Budget Released</a:t>
                      </a:r>
                      <a:endParaRPr lang="en-US" sz="2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Budget </a:t>
                      </a:r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Expenditure</a:t>
                      </a:r>
                      <a:endParaRPr lang="en-US" sz="2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Irregularities (BERUJU)</a:t>
                      </a:r>
                      <a:endParaRPr lang="en-US" sz="2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8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Amount</a:t>
                      </a:r>
                      <a:endParaRPr lang="en-US" sz="2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Clearances</a:t>
                      </a:r>
                      <a:endParaRPr lang="en-US" sz="2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% Clearances</a:t>
                      </a:r>
                      <a:endParaRPr lang="en-US" sz="2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</a:tr>
              <a:tr h="4477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Capital</a:t>
                      </a: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</a:tr>
              <a:tr h="4477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Recurrent</a:t>
                      </a: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</a:tr>
              <a:tr h="4477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Total</a:t>
                      </a: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28600" y="4038600"/>
            <a:ext cx="8534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/>
              <a:t>Any comments: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465833"/>
          </a:xfrm>
          <a:solidFill>
            <a:schemeClr val="accent3">
              <a:lumMod val="85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Human Resources</a:t>
            </a:r>
            <a:endParaRPr lang="en-US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8000" y="991196"/>
          <a:ext cx="8191501" cy="5382111"/>
        </p:xfrm>
        <a:graphic>
          <a:graphicData uri="http://schemas.openxmlformats.org/drawingml/2006/table">
            <a:tbl>
              <a:tblPr/>
              <a:tblGrid>
                <a:gridCol w="3111500"/>
                <a:gridCol w="1120588"/>
                <a:gridCol w="1282095"/>
                <a:gridCol w="1497484"/>
                <a:gridCol w="1179834"/>
              </a:tblGrid>
              <a:tr h="22331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POSTS</a:t>
                      </a: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GOVERNMENT</a:t>
                      </a: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CURRENTLY AVAILABLE</a:t>
                      </a: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89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Sanctioned post</a:t>
                      </a: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Fulfilled</a:t>
                      </a: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Among government sanction (in number)</a:t>
                      </a: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Local and other resources</a:t>
                      </a: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5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(in number)</a:t>
                      </a: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(in number)</a:t>
                      </a: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(in number)</a:t>
                      </a: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47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Medical Doctors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Tahoma"/>
                        </a:rPr>
                        <a:t> 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Tahoma"/>
                        </a:rPr>
                        <a:t>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5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HA/</a:t>
                      </a:r>
                      <a:r>
                        <a:rPr lang="en-US" sz="1800" b="1" i="0" u="none" strike="noStrike" kern="1200" dirty="0" err="1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Sr</a:t>
                      </a:r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 AHW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Tahoma"/>
                        </a:rPr>
                        <a:t>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7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Staff Nurse</a:t>
                      </a: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Tahoma"/>
                        </a:rPr>
                        <a:t> 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Tahoma"/>
                        </a:rPr>
                        <a:t>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7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Radiographer/Dark room Assistant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Tahoma"/>
                        </a:rPr>
                        <a:t> 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Tahoma"/>
                        </a:rPr>
                        <a:t>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7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Lab technician/Assistant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Tahoma"/>
                        </a:rPr>
                        <a:t>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Tahoma"/>
                        </a:rPr>
                        <a:t>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5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AHW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7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ANM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5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Administrative Staffs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5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A.A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7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Others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5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8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457200"/>
            <a:ext cx="9144000" cy="646331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Hospital Beds</a:t>
            </a:r>
            <a:endParaRPr lang="en-US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1335785"/>
          <a:ext cx="8534400" cy="4035997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6172200"/>
                <a:gridCol w="2362200"/>
              </a:tblGrid>
              <a:tr h="4774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Description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Total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5903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Sanctioned Beds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5903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Operational Beds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590391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Total inpatient beds including maternity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606563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Emergency Department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590391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Geriatric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590391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Other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534400" cy="4114800"/>
          </a:xfrm>
        </p:spPr>
        <p:txBody>
          <a:bodyPr>
            <a:noAutofit/>
          </a:bodyPr>
          <a:lstStyle/>
          <a:p>
            <a:pPr marL="448056" indent="-384048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Hospital owned land: …..-.…- ….. 							</a:t>
            </a:r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(Ropani/Bigaha)</a:t>
            </a:r>
            <a:endParaRPr lang="en-US" sz="3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448056" indent="-384048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Building:</a:t>
            </a:r>
          </a:p>
          <a:p>
            <a:pPr marL="822960" lvl="1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Char char="›"/>
              <a:defRPr/>
            </a:pP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Hospital Room: 	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Inadequate                               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(Adequate/Inadequate)</a:t>
            </a:r>
          </a:p>
          <a:p>
            <a:pPr marL="822960" lvl="1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Char char="›"/>
              <a:defRPr/>
            </a:pP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Doctor quarter: 	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Inadequate                               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(Adequate/Inadequate)</a:t>
            </a:r>
          </a:p>
          <a:p>
            <a:pPr marL="822960" lvl="1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Char char="›"/>
              <a:defRPr/>
            </a:pP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Staff quarter:	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Inadequate                              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(Adequate/Inadequate)</a:t>
            </a:r>
          </a:p>
          <a:p>
            <a:pPr marL="822960" lvl="1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Char char="›"/>
              <a:defRPr/>
            </a:pP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Other: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81000"/>
            <a:ext cx="9144000" cy="584775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Existing Hospital Building and land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04800"/>
            <a:ext cx="9144000" cy="584775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Logistic Supply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447800"/>
            <a:ext cx="8229600" cy="5675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8056" indent="-384048" eaLnBrk="1" fontAlgn="auto" hangingPunct="1">
              <a:lnSpc>
                <a:spcPct val="80000"/>
              </a:lnSpc>
              <a:spcAft>
                <a:spcPts val="1200"/>
              </a:spcAft>
              <a:buFont typeface="Wingdings 2"/>
              <a:buChar char=""/>
              <a:defRPr/>
            </a:pP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Ambulance : 2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Functioning1 Non Functioning</a:t>
            </a:r>
          </a:p>
          <a:p>
            <a:pPr marL="448056" indent="-384048" eaLnBrk="1" fontAlgn="auto" hangingPunct="1">
              <a:lnSpc>
                <a:spcPct val="80000"/>
              </a:lnSpc>
              <a:spcAft>
                <a:spcPts val="1200"/>
              </a:spcAft>
              <a:defRPr/>
            </a:pPr>
            <a:endParaRPr lang="en-US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448056" indent="-384048" eaLnBrk="1" fontAlgn="auto" hangingPunct="1">
              <a:lnSpc>
                <a:spcPct val="80000"/>
              </a:lnSpc>
              <a:spcAft>
                <a:spcPts val="1200"/>
              </a:spcAft>
              <a:buFont typeface="Wingdings 2"/>
              <a:buChar char=""/>
              <a:defRPr/>
            </a:pP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Major Medical Equipments:</a:t>
            </a:r>
          </a:p>
          <a:p>
            <a:pPr marL="1165860" lvl="1" indent="-342900" eaLnBrk="1" fontAlgn="auto" hangingPunct="1">
              <a:lnSpc>
                <a:spcPct val="8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Autoclave,O.T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. light,_______________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… Functioning …. Non Functioning</a:t>
            </a:r>
          </a:p>
          <a:p>
            <a:pPr marL="1165860" lvl="1" indent="-342900" eaLnBrk="1" fontAlgn="auto" hangingPunct="1">
              <a:lnSpc>
                <a:spcPct val="8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Pulse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oxmeter_,ECG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machine,USG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machine,microsecope_,laryngescop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_____________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… </a:t>
            </a:r>
          </a:p>
          <a:p>
            <a:pPr marL="1165860" lvl="1" indent="-342900" eaLnBrk="1" fontAlgn="auto" hangingPunct="1">
              <a:lnSpc>
                <a:spcPct val="8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Baby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warmer,freeze,oxyzen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cylinder,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__________,_____</a:t>
            </a:r>
            <a:endParaRPr lang="en-US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1165860" lvl="1" indent="-342900" fontAlgn="auto">
              <a:lnSpc>
                <a:spcPct val="8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Oxygen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concentrater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_______________</a:t>
            </a:r>
            <a:endParaRPr lang="en-US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1165860" lvl="1" indent="-342900" fontAlgn="auto">
              <a:lnSpc>
                <a:spcPct val="8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ventilater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_______________</a:t>
            </a:r>
            <a:endParaRPr lang="en-US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1165860" lvl="1" indent="-342900" fontAlgn="auto">
              <a:lnSpc>
                <a:spcPct val="8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ECG monitor_______________</a:t>
            </a:r>
            <a:endParaRPr lang="en-US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1165860" lvl="1" indent="-342900" fontAlgn="auto">
              <a:lnSpc>
                <a:spcPct val="8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Xray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machine_______________</a:t>
            </a:r>
            <a:endParaRPr lang="en-US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1165860" lvl="1" indent="-342900" eaLnBrk="1" fontAlgn="auto" hangingPunct="1">
              <a:lnSpc>
                <a:spcPct val="8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Ot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table_______________</a:t>
            </a:r>
            <a:endParaRPr lang="en-US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1165860" lvl="1" indent="-342900" eaLnBrk="1" fontAlgn="auto" hangingPunct="1">
              <a:lnSpc>
                <a:spcPct val="8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_______________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04800" y="1905000"/>
          <a:ext cx="8382000" cy="4616163"/>
        </p:xfrm>
        <a:graphic>
          <a:graphicData uri="http://schemas.openxmlformats.org/drawingml/2006/table">
            <a:tbl>
              <a:tblPr/>
              <a:tblGrid>
                <a:gridCol w="5486400"/>
                <a:gridCol w="1524000"/>
                <a:gridCol w="1371600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ne-NP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विवरण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खर्च रकम रू.</a:t>
                      </a:r>
                      <a:endParaRPr lang="ne-NP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ne-NP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 fontAlgn="b"/>
                      <a:endParaRPr lang="ne-NP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२०७१।७२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२०७२।७३</a:t>
                      </a:r>
                      <a:endParaRPr lang="ne-NP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073">
                <a:tc>
                  <a:txBody>
                    <a:bodyPr/>
                    <a:lstStyle/>
                    <a:p>
                      <a:pPr algn="l" fontAlgn="b"/>
                      <a:r>
                        <a:rPr lang="ne-NP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अस्पताल विकास समितिको बैठक संचालन र सामाजिक परीक्षण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073">
                <a:tc>
                  <a:txBody>
                    <a:bodyPr/>
                    <a:lstStyle/>
                    <a:p>
                      <a:pPr algn="l" fontAlgn="b"/>
                      <a:r>
                        <a:rPr lang="ne-NP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भौतिक संरचनाको मर्मत सुधार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073">
                <a:tc>
                  <a:txBody>
                    <a:bodyPr/>
                    <a:lstStyle/>
                    <a:p>
                      <a:pPr algn="l" fontAlgn="b"/>
                      <a:r>
                        <a:rPr lang="ne-NP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अस्पतालजन्य फोहोर मैला ब्यवस्थापन तथा संक्रमण रोकथाम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816">
                <a:tc>
                  <a:txBody>
                    <a:bodyPr/>
                    <a:lstStyle/>
                    <a:p>
                      <a:pPr algn="l" fontAlgn="b"/>
                      <a:r>
                        <a:rPr lang="ne-NP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अस्पतालको लागि अत्यावश्यकीय विद्युत, खानेपानी तथा ढल निकास ब्यवस्थापन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073">
                <a:tc>
                  <a:txBody>
                    <a:bodyPr/>
                    <a:lstStyle/>
                    <a:p>
                      <a:pPr algn="l" fontAlgn="b"/>
                      <a:r>
                        <a:rPr lang="ne-NP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क्लिनिकल सेवा विस्तार÷औजार उपकरण खरिद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073">
                <a:tc>
                  <a:txBody>
                    <a:bodyPr/>
                    <a:lstStyle/>
                    <a:p>
                      <a:pPr algn="l" fontAlgn="b"/>
                      <a:r>
                        <a:rPr lang="ne-NP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अस्पतालमा फार्मेसी स्थापना संचालन तथा सुदृढीकरण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073">
                <a:tc>
                  <a:txBody>
                    <a:bodyPr/>
                    <a:lstStyle/>
                    <a:p>
                      <a:pPr algn="l" fontAlgn="b"/>
                      <a:r>
                        <a:rPr lang="ne-NP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अस्पतालको स्वास्थ्य ब्यवस्थापन सूचना प्रणाली सुदृढीकरण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073">
                <a:tc>
                  <a:txBody>
                    <a:bodyPr/>
                    <a:lstStyle/>
                    <a:p>
                      <a:pPr algn="l" fontAlgn="b"/>
                      <a:r>
                        <a:rPr lang="ne-NP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अस्पतालको लागि फर्निसिङ एवं फर्निचर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073">
                <a:tc>
                  <a:txBody>
                    <a:bodyPr/>
                    <a:lstStyle/>
                    <a:p>
                      <a:pPr algn="l" fontAlgn="b"/>
                      <a:r>
                        <a:rPr lang="ne-NP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विरामीहरुका लागि अन्य सेवा सुविधाहरु सुदृढीकरण गर्न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073">
                <a:tc>
                  <a:txBody>
                    <a:bodyPr/>
                    <a:lstStyle/>
                    <a:p>
                      <a:pPr algn="l" fontAlgn="b"/>
                      <a:r>
                        <a:rPr lang="ne-NP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जम्मा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228600"/>
            <a:ext cx="9144000" cy="738664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e-NP" sz="2800" b="1" i="1" dirty="0" smtClean="0">
                <a:latin typeface="Preeti" pitchFamily="2" charset="0"/>
              </a:rPr>
              <a:t>जिल्ला अस्पतालहरुको गुणस्तर एवं सेवा सुदृढीकरण </a:t>
            </a:r>
            <a:endParaRPr lang="en-US" sz="2800" b="1" i="1" dirty="0" smtClean="0">
              <a:latin typeface="Preeti" pitchFamily="2" charset="0"/>
            </a:endParaRPr>
          </a:p>
          <a:p>
            <a:endParaRPr lang="ne-NP" sz="1400" b="1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066800"/>
            <a:ext cx="8839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e-NP" b="1" i="1" dirty="0" smtClean="0">
                <a:latin typeface="Arial" pitchFamily="34" charset="0"/>
                <a:cs typeface="Arial" pitchFamily="34" charset="0"/>
              </a:rPr>
              <a:t>जम्मा बिनियोजित बजेट रू  	</a:t>
            </a:r>
            <a:r>
              <a:rPr lang="ne-NP" dirty="0" smtClean="0">
                <a:latin typeface="Calibri"/>
              </a:rPr>
              <a:t>२०७१।७२ </a:t>
            </a:r>
            <a:r>
              <a:rPr lang="en-US" dirty="0" smtClean="0">
                <a:latin typeface="Calibri"/>
              </a:rPr>
              <a:t>26,00,000.00</a:t>
            </a:r>
            <a:r>
              <a:rPr lang="ne-NP" dirty="0" smtClean="0">
                <a:latin typeface="Calibri"/>
              </a:rPr>
              <a:t> </a:t>
            </a:r>
          </a:p>
          <a:p>
            <a:r>
              <a:rPr lang="ne-NP" dirty="0" smtClean="0">
                <a:latin typeface="Calibri"/>
              </a:rPr>
              <a:t>				२०७२।७३</a:t>
            </a:r>
            <a:r>
              <a:rPr lang="en-US" dirty="0" smtClean="0">
                <a:latin typeface="Calibri"/>
              </a:rPr>
              <a:t>   38,00,000.00</a:t>
            </a:r>
            <a:endParaRPr lang="ne-NP" dirty="0" smtClean="0">
              <a:latin typeface="Calibri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1219200"/>
            <a:ext cx="8458200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i="1" dirty="0" smtClean="0">
                <a:latin typeface="Arial" pitchFamily="34" charset="0"/>
                <a:cs typeface="Arial" pitchFamily="34" charset="0"/>
              </a:rPr>
              <a:t>1.</a:t>
            </a:r>
          </a:p>
          <a:p>
            <a:pPr>
              <a:spcBef>
                <a:spcPts val="600"/>
              </a:spcBef>
            </a:pPr>
            <a:r>
              <a:rPr lang="en-US" b="1" i="1" dirty="0" smtClean="0">
                <a:latin typeface="Arial" pitchFamily="34" charset="0"/>
                <a:cs typeface="Arial" pitchFamily="34" charset="0"/>
              </a:rPr>
              <a:t>2.</a:t>
            </a:r>
          </a:p>
          <a:p>
            <a:pPr>
              <a:spcBef>
                <a:spcPts val="600"/>
              </a:spcBef>
            </a:pPr>
            <a:r>
              <a:rPr lang="en-US" b="1" i="1" dirty="0" smtClean="0">
                <a:latin typeface="Arial" pitchFamily="34" charset="0"/>
                <a:cs typeface="Arial" pitchFamily="34" charset="0"/>
              </a:rPr>
              <a:t>3.</a:t>
            </a:r>
          </a:p>
          <a:p>
            <a:pPr>
              <a:spcBef>
                <a:spcPts val="600"/>
              </a:spcBef>
            </a:pPr>
            <a:r>
              <a:rPr lang="en-US" b="1" i="1" dirty="0" smtClean="0">
                <a:latin typeface="Arial" pitchFamily="34" charset="0"/>
                <a:cs typeface="Arial" pitchFamily="34" charset="0"/>
              </a:rPr>
              <a:t>4.</a:t>
            </a:r>
          </a:p>
          <a:p>
            <a:pPr>
              <a:spcBef>
                <a:spcPts val="600"/>
              </a:spcBef>
            </a:pPr>
            <a:r>
              <a:rPr lang="en-US" b="1" i="1" dirty="0" smtClean="0">
                <a:latin typeface="Arial" pitchFamily="34" charset="0"/>
                <a:cs typeface="Arial" pitchFamily="34" charset="0"/>
              </a:rPr>
              <a:t>5.</a:t>
            </a:r>
          </a:p>
          <a:p>
            <a:pPr>
              <a:spcBef>
                <a:spcPts val="600"/>
              </a:spcBef>
            </a:pPr>
            <a:r>
              <a:rPr lang="en-US" b="1" i="1" dirty="0" smtClean="0">
                <a:latin typeface="Arial" pitchFamily="34" charset="0"/>
                <a:cs typeface="Arial" pitchFamily="34" charset="0"/>
              </a:rPr>
              <a:t>6.</a:t>
            </a:r>
          </a:p>
          <a:p>
            <a:pPr>
              <a:spcBef>
                <a:spcPts val="600"/>
              </a:spcBef>
            </a:pPr>
            <a:r>
              <a:rPr lang="en-US" b="1" i="1" dirty="0" smtClean="0">
                <a:latin typeface="Arial" pitchFamily="34" charset="0"/>
                <a:cs typeface="Arial" pitchFamily="34" charset="0"/>
              </a:rPr>
              <a:t>7.</a:t>
            </a:r>
          </a:p>
          <a:p>
            <a:pPr>
              <a:spcBef>
                <a:spcPts val="600"/>
              </a:spcBef>
            </a:pPr>
            <a:r>
              <a:rPr lang="en-US" b="1" i="1" dirty="0" smtClean="0">
                <a:latin typeface="Arial" pitchFamily="34" charset="0"/>
                <a:cs typeface="Arial" pitchFamily="34" charset="0"/>
              </a:rPr>
              <a:t>8.</a:t>
            </a:r>
          </a:p>
          <a:p>
            <a:pPr>
              <a:spcBef>
                <a:spcPts val="600"/>
              </a:spcBef>
            </a:pPr>
            <a:r>
              <a:rPr lang="en-US" b="1" i="1" dirty="0" smtClean="0">
                <a:latin typeface="Arial" pitchFamily="34" charset="0"/>
                <a:cs typeface="Arial" pitchFamily="34" charset="0"/>
              </a:rPr>
              <a:t>9.</a:t>
            </a:r>
          </a:p>
          <a:p>
            <a:pPr>
              <a:spcBef>
                <a:spcPts val="600"/>
              </a:spcBef>
            </a:pPr>
            <a:r>
              <a:rPr lang="en-US" b="1" i="1" dirty="0" smtClean="0">
                <a:latin typeface="Arial" pitchFamily="34" charset="0"/>
                <a:cs typeface="Arial" pitchFamily="34" charset="0"/>
              </a:rPr>
              <a:t>10.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81000"/>
            <a:ext cx="9144000" cy="646331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Hospital Major Achievements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Annual Performance Review FY 2071/72&amp;quot;&quot;/&gt;&lt;property id=&quot;20307&quot; value=&quot;401&quot;/&gt;&lt;/object&gt;&lt;object type=&quot;3&quot; unique_id=&quot;10005&quot;&gt;&lt;property id=&quot;20148&quot; value=&quot;5&quot;/&gt;&lt;property id=&quot;20300&quot; value=&quot;Slide 2 - &amp;quot;Outline of Presentation&amp;quot;&quot;/&gt;&lt;property id=&quot;20307&quot; value=&quot;402&quot;/&gt;&lt;/object&gt;&lt;object type=&quot;3&quot; unique_id=&quot;10006&quot;&gt;&lt;property id=&quot;20148&quot; value=&quot;5&quot;/&gt;&lt;property id=&quot;20300&quot; value=&quot;Slide 3 - &amp;quot;Human resource&amp;quot;&quot;/&gt;&lt;property id=&quot;20307&quot; value=&quot;403&quot;/&gt;&lt;/object&gt;&lt;object type=&quot;3&quot; unique_id=&quot;10007&quot;&gt;&lt;property id=&quot;20148&quot; value=&quot;5&quot;/&gt;&lt;property id=&quot;20300&quot; value=&quot;Slide 4 - &amp;quot;Infrastructure&amp;quot;&quot;/&gt;&lt;property id=&quot;20307&quot; value=&quot;404&quot;/&gt;&lt;/object&gt;&lt;object type=&quot;3&quot; unique_id=&quot;10008&quot;&gt;&lt;property id=&quot;20148&quot; value=&quot;5&quot;/&gt;&lt;property id=&quot;20300&quot; value=&quot;Slide 5 - &amp;quot;Hospital Bed&amp;quot;&quot;/&gt;&lt;property id=&quot;20307&quot; value=&quot;405&quot;/&gt;&lt;/object&gt;&lt;object type=&quot;3&quot; unique_id=&quot;10009&quot;&gt;&lt;property id=&quot;20148&quot; value=&quot;5&quot;/&gt;&lt;property id=&quot;20300&quot; value=&quot;Slide 6 - &amp;quot;Finical resource&amp;quot;&quot;/&gt;&lt;property id=&quot;20307&quot; value=&quot;406&quot;/&gt;&lt;/object&gt;&lt;object type=&quot;3&quot; unique_id=&quot;10010&quot;&gt;&lt;property id=&quot;20148&quot; value=&quot;5&quot;/&gt;&lt;property id=&quot;20300&quot; value=&quot;Slide 7 - &amp;quot;Financial resource &amp;#x0D;&amp;#x0A;Locally Managed&amp;quot;&quot;/&gt;&lt;property id=&quot;20307&quot; value=&quot;422&quot;/&gt;&lt;/object&gt;&lt;object type=&quot;3&quot; unique_id=&quot;10011&quot;&gt;&lt;property id=&quot;20148&quot; value=&quot;5&quot;/&gt;&lt;property id=&quot;20300&quot; value=&quot;Slide 8 - &amp;quot;Major Hospital Services&amp;quot;&quot;/&gt;&lt;property id=&quot;20307&quot; value=&quot;407&quot;/&gt;&lt;/object&gt;&lt;object type=&quot;3&quot; unique_id=&quot;10012&quot;&gt;&lt;property id=&quot;20148&quot; value=&quot;5&quot;/&gt;&lt;property id=&quot;20300&quot; value=&quot;Slide 9 - &amp;quot;Hospital Services FY 2071/72&amp;quot;&quot;/&gt;&lt;property id=&quot;20307&quot; value=&quot;408&quot;/&gt;&lt;/object&gt;&lt;object type=&quot;3&quot; unique_id=&quot;10013&quot;&gt;&lt;property id=&quot;20148&quot; value=&quot;5&quot;/&gt;&lt;property id=&quot;20300&quot; value=&quot;Slide 10 - &amp;quot;Hospital Services FY 2071/72&amp;#x0D;&amp;#x0A; Free Health Services and Social Security Programme&amp;quot;&quot;/&gt;&lt;property id=&quot;20307&quot; value=&quot;429&quot;/&gt;&lt;/object&gt;&lt;object type=&quot;3&quot; unique_id=&quot;10014&quot;&gt;&lt;property id=&quot;20148&quot; value=&quot;5&quot;/&gt;&lt;property id=&quot;20300&quot; value=&quot;Slide 11 - &amp;quot;Hospital Services&amp;quot;&quot;/&gt;&lt;property id=&quot;20307&quot; value=&quot;428&quot;/&gt;&lt;/object&gt;&lt;object type=&quot;3&quot; unique_id=&quot;10015&quot;&gt;&lt;property id=&quot;20148&quot; value=&quot;5&quot;/&gt;&lt;property id=&quot;20300&quot; value=&quot;Slide 12 - &amp;quot;Hospital Services&amp;quot;&quot;/&gt;&lt;property id=&quot;20307&quot; value=&quot;425&quot;/&gt;&lt;/object&gt;&lt;object type=&quot;3&quot; unique_id=&quot;10016&quot;&gt;&lt;property id=&quot;20148&quot; value=&quot;5&quot;/&gt;&lt;property id=&quot;20300&quot; value=&quot;Slide 13 - &amp;quot;Hospital Services&amp;quot;&quot;/&gt;&lt;property id=&quot;20307&quot; value=&quot;426&quot;/&gt;&lt;/object&gt;&lt;object type=&quot;3&quot; unique_id=&quot;10017&quot;&gt;&lt;property id=&quot;20148&quot; value=&quot;5&quot;/&gt;&lt;property id=&quot;20300&quot; value=&quot;Slide 14 - &amp;quot;Safe abortion indicator&amp;quot;&quot;/&gt;&lt;property id=&quot;20307&quot; value=&quot;424&quot;/&gt;&lt;/object&gt;&lt;object type=&quot;3&quot; unique_id=&quot;10018&quot;&gt;&lt;property id=&quot;20148&quot; value=&quot;5&quot;/&gt;&lt;property id=&quot;20300&quot; value=&quot;Slide 15 - &amp;quot;Hospital Indicators&amp;quot;&quot;/&gt;&lt;property id=&quot;20307&quot; value=&quot;409&quot;/&gt;&lt;/object&gt;&lt;object type=&quot;3&quot; unique_id=&quot;10020&quot;&gt;&lt;property id=&quot;20148&quot; value=&quot;5&quot;/&gt;&lt;property id=&quot;20300&quot; value=&quot;Slide 18 - &amp;quot;Top 10 Morbidity and Mortality among Inpatients FY 2071/72 &amp;quot;&quot;/&gt;&lt;property id=&quot;20307&quot; value=&quot;411&quot;/&gt;&lt;/object&gt;&lt;object type=&quot;3&quot; unique_id=&quot;10021&quot;&gt;&lt;property id=&quot;20148&quot; value=&quot;5&quot;/&gt;&lt;property id=&quot;20300&quot; value=&quot;Slide 20 - &amp;quot;Top 10 Emergency Surgical and Elective Number of Surgery&amp;quot;&quot;/&gt;&lt;property id=&quot;20307&quot; value=&quot;412&quot;/&gt;&lt;/object&gt;&lt;object type=&quot;3&quot; unique_id=&quot;10022&quot;&gt;&lt;property id=&quot;20148&quot; value=&quot;5&quot;/&gt;&lt;property id=&quot;20300&quot; value=&quot;Slide 21 - &amp;quot;Hospital Service&amp;quot;&quot;/&gt;&lt;property id=&quot;20307&quot; value=&quot;413&quot;/&gt;&lt;/object&gt;&lt;object type=&quot;3&quot; unique_id=&quot;10023&quot;&gt;&lt;property id=&quot;20148&quot; value=&quot;5&quot;/&gt;&lt;property id=&quot;20300&quot; value=&quot;Slide 22 - &amp;quot;Free Health Service&amp;quot;&quot;/&gt;&lt;property id=&quot;20307&quot; value=&quot;414&quot;/&gt;&lt;/object&gt;&lt;object type=&quot;3&quot; unique_id=&quot;10024&quot;&gt;&lt;property id=&quot;20148&quot; value=&quot;5&quot;/&gt;&lt;property id=&quot;20300&quot; value=&quot;Slide 23 - &amp;quot;Free Health Service&amp;quot;&quot;/&gt;&lt;property id=&quot;20307&quot; value=&quot;415&quot;/&gt;&lt;/object&gt;&lt;object type=&quot;3&quot; unique_id=&quot;10025&quot;&gt;&lt;property id=&quot;20148&quot; value=&quot;5&quot;/&gt;&lt;property id=&quot;20300&quot; value=&quot;Slide 24 - &amp;quot;Income, Expenditure &amp;amp; Balance on Free Health Programme: FY 2071/72 &amp;quot;&quot;/&gt;&lt;property id=&quot;20307&quot; value=&quot;416&quot;/&gt;&lt;/object&gt;&lt;object type=&quot;3&quot; unique_id=&quot;10026&quot;&gt;&lt;property id=&quot;20148&quot; value=&quot;5&quot;/&gt;&lt;property id=&quot;20300&quot; value=&quot;Slide 25 - &amp;quot;Impoverished citizen (Bipanna Nagarik) Treatment fund activities&amp;quot;&quot;/&gt;&lt;property id=&quot;20307&quot; value=&quot;423&quot;/&gt;&lt;/object&gt;&lt;object type=&quot;3&quot; unique_id=&quot;10027&quot;&gt;&lt;property id=&quot;20148&quot; value=&quot;5&quot;/&gt;&lt;property id=&quot;20300&quot; value=&quot;Slide 26 - &amp;quot;Requirement of Hospital equipment&amp;#x0D;&amp;#x0A;(for New and upgraded Hospital only)&amp;quot;&quot;/&gt;&lt;property id=&quot;20307&quot; value=&quot;427&quot;/&gt;&lt;/object&gt;&lt;object type=&quot;3&quot; unique_id=&quot;10028&quot;&gt;&lt;property id=&quot;20148&quot; value=&quot;5&quot;/&gt;&lt;property id=&quot;20300&quot; value=&quot;Slide 27 - &amp;quot;GAP ANALYSIS&amp;quot;&quot;/&gt;&lt;property id=&quot;20307&quot; value=&quot;418&quot;/&gt;&lt;/object&gt;&lt;object type=&quot;3&quot; unique_id=&quot;10029&quot;&gt;&lt;property id=&quot;20148&quot; value=&quot;5&quot;/&gt;&lt;property id=&quot;20300&quot; value=&quot;Slide 28 - &amp;quot;STRENGTH/OPPORTUNITY&amp;quot;&quot;/&gt;&lt;property id=&quot;20307&quot; value=&quot;420&quot;/&gt;&lt;/object&gt;&lt;object type=&quot;3&quot; unique_id=&quot;10030&quot;&gt;&lt;property id=&quot;20148&quot; value=&quot;5&quot;/&gt;&lt;property id=&quot;20300&quot; value=&quot;Slide 29&quot;/&gt;&lt;property id=&quot;20307&quot; value=&quot;421&quot;/&gt;&lt;/object&gt;&lt;object type=&quot;3&quot; unique_id=&quot;10379&quot;&gt;&lt;property id=&quot;20148&quot; value=&quot;5&quot;/&gt;&lt;property id=&quot;20300&quot; value=&quot;Slide 16 - &amp;quot;Lab Services&amp;quot;&quot;/&gt;&lt;property id=&quot;20307&quot; value=&quot;431&quot;/&gt;&lt;/object&gt;&lt;object type=&quot;3&quot; unique_id=&quot;11023&quot;&gt;&lt;property id=&quot;20148&quot; value=&quot;5&quot;/&gt;&lt;property id=&quot;20300&quot; value=&quot;Slide 17 - &amp;quot;Diagnostic Services  in the Hospital 2071/2072&amp;quot;&quot;/&gt;&lt;property id=&quot;20307&quot; value=&quot;433&quot;/&gt;&lt;/object&gt;&lt;object type=&quot;3&quot; unique_id=&quot;11234&quot;&gt;&lt;property id=&quot;20148&quot; value=&quot;5&quot;/&gt;&lt;property id=&quot;20300&quot; value=&quot;Slide 19 - &amp;quot;Hospital Deaths FY 2071/72 &amp;quot;&quot;/&gt;&lt;property id=&quot;20307&quot; value=&quot;43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3030</TotalTime>
  <Words>526</Words>
  <Application>Microsoft Office PowerPoint</Application>
  <PresentationFormat>On-screen Show (4:3)</PresentationFormat>
  <Paragraphs>326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1_Default Design</vt:lpstr>
      <vt:lpstr>Custom Design</vt:lpstr>
      <vt:lpstr>Slide 1</vt:lpstr>
      <vt:lpstr>Slide 2</vt:lpstr>
      <vt:lpstr>Slide 3</vt:lpstr>
      <vt:lpstr>Human Resources</vt:lpstr>
      <vt:lpstr>Slide 5</vt:lpstr>
      <vt:lpstr>Slide 6</vt:lpstr>
      <vt:lpstr>Slide 7</vt:lpstr>
      <vt:lpstr>Slide 8</vt:lpstr>
      <vt:lpstr>Slide 9</vt:lpstr>
      <vt:lpstr>Slide 10</vt:lpstr>
      <vt:lpstr>Hospital Death FY 2072/73</vt:lpstr>
      <vt:lpstr>Hospital Based One Step Crisis Management Center (OCMC)</vt:lpstr>
      <vt:lpstr>Inpatients Discharged in FY 2072/73</vt:lpstr>
      <vt:lpstr>Total Patients Served by Social Service in  FY 2072/73</vt:lpstr>
      <vt:lpstr>STRENGTH/OPPORTUNITY</vt:lpstr>
      <vt:lpstr>Major priorities issues for hospital strengthen to achieve expected result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Health Management Information System (HMIS)</dc:title>
  <dc:creator>User</dc:creator>
  <cp:lastModifiedBy>Dell</cp:lastModifiedBy>
  <cp:revision>560</cp:revision>
  <dcterms:created xsi:type="dcterms:W3CDTF">2002-08-06T16:18:43Z</dcterms:created>
  <dcterms:modified xsi:type="dcterms:W3CDTF">2016-08-29T06:29:31Z</dcterms:modified>
</cp:coreProperties>
</file>